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5" r:id="rId3"/>
    <p:sldMasterId id="214748371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capgeminimedia" TargetMode="External"/><Relationship Id="rId13" Type="http://schemas.openxmlformats.org/officeDocument/2006/relationships/hyperlink" Target="http://www.capgemini.com/about/how-we-work/rightshorer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hyperlink" Target="http://www.capgemini.com/about/how-we-work/the-collaborative-business-experiencetm" TargetMode="External"/><Relationship Id="rId2" Type="http://schemas.openxmlformats.org/officeDocument/2006/relationships/hyperlink" Target="http://www.linkedin.com/company/capgemini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twitter.com/capgemini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5.png"/><Relationship Id="rId10" Type="http://schemas.openxmlformats.org/officeDocument/2006/relationships/hyperlink" Target="http://www.facebook.com/capgemini" TargetMode="External"/><Relationship Id="rId4" Type="http://schemas.openxmlformats.org/officeDocument/2006/relationships/hyperlink" Target="http://www.slideshare.net/capgemini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://www.capgemini.com/" TargetMode="Externa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7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57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87690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prstClr val="white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2201374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58481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28025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9162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2477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69910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-3313" y="2728131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00B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prstClr val="white"/>
              </a:solidFill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70A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838255" cy="161674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0532" y="762000"/>
            <a:ext cx="837659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8327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22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-3313" y="2728131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F86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prstClr val="white"/>
              </a:solidFill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70A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838255" cy="1616746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0532" y="762000"/>
            <a:ext cx="837659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07489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-3313" y="2728131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prstClr val="white"/>
              </a:solidFill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70A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838255" cy="1616746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0532" y="762000"/>
            <a:ext cx="837659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467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-3313" y="2728131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91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prstClr val="white"/>
              </a:solidFill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70A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838255" cy="1616746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0532" y="762000"/>
            <a:ext cx="837659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7484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prstClr val="white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2494907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5698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prstClr val="white"/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638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76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00216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75" y="441645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800" b="1" dirty="0"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6714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36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5432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222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36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60621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36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385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800" b="1" dirty="0"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80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800" b="1" dirty="0">
                <a:solidFill>
                  <a:srgbClr val="0070C0"/>
                </a:solidFill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60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800" b="1" dirty="0">
                <a:solidFill>
                  <a:srgbClr val="0070C0"/>
                </a:solidFill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86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500220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71800" y="671945"/>
            <a:ext cx="9220200" cy="27432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1">
                <a:solidFill>
                  <a:srgbClr val="0070C0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>
              <a:solidFill>
                <a:srgbClr val="000000"/>
              </a:solidFill>
            </a:endParaRPr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48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71800" y="671945"/>
            <a:ext cx="9220200" cy="27432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1">
                <a:solidFill>
                  <a:srgbClr val="0070C0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D118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>
              <a:solidFill>
                <a:srgbClr val="000000"/>
              </a:solidFill>
            </a:endParaRPr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03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71800" y="671945"/>
            <a:ext cx="9220200" cy="27432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1">
                <a:solidFill>
                  <a:srgbClr val="0070C0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78C01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>
              <a:solidFill>
                <a:srgbClr val="000000"/>
              </a:solidFill>
            </a:endParaRPr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40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71800" y="671945"/>
            <a:ext cx="9220200" cy="27432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1">
                <a:solidFill>
                  <a:srgbClr val="0070C0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>
              <a:solidFill>
                <a:srgbClr val="000000"/>
              </a:solidFill>
            </a:endParaRPr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89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68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7111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>
              <a:solidFill>
                <a:prstClr val="white"/>
              </a:solidFill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6149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3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prstClr val="white"/>
                </a:solidFill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28756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-1243012" y="-2656920"/>
            <a:ext cx="10768012" cy="11443496"/>
          </a:xfrm>
          <a:custGeom>
            <a:avLst/>
            <a:gdLst>
              <a:gd name="T0" fmla="*/ 854 w 3407"/>
              <a:gd name="T1" fmla="*/ 0 h 3621"/>
              <a:gd name="T2" fmla="*/ 0 w 3407"/>
              <a:gd name="T3" fmla="*/ 0 h 3621"/>
              <a:gd name="T4" fmla="*/ 0 w 3407"/>
              <a:gd name="T5" fmla="*/ 3621 h 3621"/>
              <a:gd name="T6" fmla="*/ 3407 w 3407"/>
              <a:gd name="T7" fmla="*/ 3621 h 3621"/>
              <a:gd name="T8" fmla="*/ 3407 w 3407"/>
              <a:gd name="T9" fmla="*/ 3617 h 3621"/>
              <a:gd name="T10" fmla="*/ 179 w 3407"/>
              <a:gd name="T11" fmla="*/ 3617 h 3621"/>
              <a:gd name="T12" fmla="*/ 2096 w 3407"/>
              <a:gd name="T13" fmla="*/ 1606 h 3621"/>
              <a:gd name="T14" fmla="*/ 854 w 3407"/>
              <a:gd name="T15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07" h="3621">
                <a:moveTo>
                  <a:pt x="85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621"/>
                  <a:pt x="0" y="3621"/>
                  <a:pt x="0" y="3621"/>
                </a:cubicBezTo>
                <a:cubicBezTo>
                  <a:pt x="3407" y="3621"/>
                  <a:pt x="3407" y="3621"/>
                  <a:pt x="3407" y="3621"/>
                </a:cubicBezTo>
                <a:cubicBezTo>
                  <a:pt x="3407" y="3617"/>
                  <a:pt x="3407" y="3617"/>
                  <a:pt x="3407" y="3617"/>
                </a:cubicBezTo>
                <a:cubicBezTo>
                  <a:pt x="179" y="3617"/>
                  <a:pt x="179" y="3617"/>
                  <a:pt x="179" y="3617"/>
                </a:cubicBezTo>
                <a:cubicBezTo>
                  <a:pt x="2551" y="2996"/>
                  <a:pt x="2421" y="1729"/>
                  <a:pt x="2096" y="1606"/>
                </a:cubicBezTo>
                <a:cubicBezTo>
                  <a:pt x="2281" y="2130"/>
                  <a:pt x="865" y="1627"/>
                  <a:pt x="854" y="0"/>
                </a:cubicBezTo>
              </a:path>
            </a:pathLst>
          </a:custGeom>
          <a:solidFill>
            <a:srgbClr val="300B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979035" y="2404110"/>
            <a:ext cx="735013" cy="682321"/>
            <a:chOff x="5662614" y="3032124"/>
            <a:chExt cx="863600" cy="801689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959476" y="3368675"/>
              <a:ext cx="566738" cy="465138"/>
            </a:xfrm>
            <a:custGeom>
              <a:avLst/>
              <a:gdLst>
                <a:gd name="T0" fmla="*/ 99 w 149"/>
                <a:gd name="T1" fmla="*/ 85 h 122"/>
                <a:gd name="T2" fmla="*/ 149 w 149"/>
                <a:gd name="T3" fmla="*/ 34 h 122"/>
                <a:gd name="T4" fmla="*/ 112 w 149"/>
                <a:gd name="T5" fmla="*/ 0 h 122"/>
                <a:gd name="T6" fmla="*/ 39 w 149"/>
                <a:gd name="T7" fmla="*/ 78 h 122"/>
                <a:gd name="T8" fmla="*/ 0 w 149"/>
                <a:gd name="T9" fmla="*/ 114 h 122"/>
                <a:gd name="T10" fmla="*/ 29 w 149"/>
                <a:gd name="T11" fmla="*/ 122 h 122"/>
                <a:gd name="T12" fmla="*/ 99 w 149"/>
                <a:gd name="T13" fmla="*/ 99 h 122"/>
                <a:gd name="T14" fmla="*/ 64 w 149"/>
                <a:gd name="T15" fmla="*/ 68 h 122"/>
                <a:gd name="T16" fmla="*/ 99 w 149"/>
                <a:gd name="T17" fmla="*/ 8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2">
                  <a:moveTo>
                    <a:pt x="99" y="85"/>
                  </a:moveTo>
                  <a:cubicBezTo>
                    <a:pt x="127" y="85"/>
                    <a:pt x="149" y="62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8"/>
                    <a:pt x="39" y="78"/>
                  </a:cubicBezTo>
                  <a:cubicBezTo>
                    <a:pt x="37" y="96"/>
                    <a:pt x="20" y="111"/>
                    <a:pt x="0" y="114"/>
                  </a:cubicBezTo>
                  <a:cubicBezTo>
                    <a:pt x="5" y="119"/>
                    <a:pt x="16" y="122"/>
                    <a:pt x="29" y="122"/>
                  </a:cubicBezTo>
                  <a:cubicBezTo>
                    <a:pt x="54" y="122"/>
                    <a:pt x="84" y="115"/>
                    <a:pt x="99" y="99"/>
                  </a:cubicBezTo>
                  <a:cubicBezTo>
                    <a:pt x="78" y="100"/>
                    <a:pt x="65" y="86"/>
                    <a:pt x="64" y="68"/>
                  </a:cubicBezTo>
                  <a:cubicBezTo>
                    <a:pt x="74" y="80"/>
                    <a:pt x="85" y="85"/>
                    <a:pt x="99" y="85"/>
                  </a:cubicBezTo>
                </a:path>
              </a:pathLst>
            </a:custGeom>
            <a:solidFill>
              <a:srgbClr val="00B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62614" y="3032124"/>
              <a:ext cx="863600" cy="736599"/>
            </a:xfrm>
            <a:custGeom>
              <a:avLst/>
              <a:gdLst>
                <a:gd name="T0" fmla="*/ 227 w 227"/>
                <a:gd name="T1" fmla="*/ 120 h 193"/>
                <a:gd name="T2" fmla="*/ 188 w 227"/>
                <a:gd name="T3" fmla="*/ 40 h 193"/>
                <a:gd name="T4" fmla="*/ 127 w 227"/>
                <a:gd name="T5" fmla="*/ 3 h 193"/>
                <a:gd name="T6" fmla="*/ 122 w 227"/>
                <a:gd name="T7" fmla="*/ 0 h 193"/>
                <a:gd name="T8" fmla="*/ 122 w 227"/>
                <a:gd name="T9" fmla="*/ 0 h 193"/>
                <a:gd name="T10" fmla="*/ 0 w 227"/>
                <a:gd name="T11" fmla="*/ 125 h 193"/>
                <a:gd name="T12" fmla="*/ 42 w 227"/>
                <a:gd name="T13" fmla="*/ 187 h 193"/>
                <a:gd name="T14" fmla="*/ 85 w 227"/>
                <a:gd name="T15" fmla="*/ 188 h 193"/>
                <a:gd name="T16" fmla="*/ 117 w 227"/>
                <a:gd name="T17" fmla="*/ 166 h 193"/>
                <a:gd name="T18" fmla="*/ 190 w 227"/>
                <a:gd name="T19" fmla="*/ 88 h 193"/>
                <a:gd name="T20" fmla="*/ 227 w 227"/>
                <a:gd name="T21" fmla="*/ 122 h 193"/>
                <a:gd name="T22" fmla="*/ 227 w 227"/>
                <a:gd name="T23" fmla="*/ 12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3">
                  <a:moveTo>
                    <a:pt x="227" y="120"/>
                  </a:moveTo>
                  <a:cubicBezTo>
                    <a:pt x="226" y="89"/>
                    <a:pt x="211" y="62"/>
                    <a:pt x="188" y="40"/>
                  </a:cubicBezTo>
                  <a:cubicBezTo>
                    <a:pt x="170" y="24"/>
                    <a:pt x="149" y="12"/>
                    <a:pt x="127" y="3"/>
                  </a:cubicBezTo>
                  <a:cubicBezTo>
                    <a:pt x="125" y="2"/>
                    <a:pt x="123" y="1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94" y="33"/>
                    <a:pt x="0" y="57"/>
                    <a:pt x="0" y="125"/>
                  </a:cubicBezTo>
                  <a:cubicBezTo>
                    <a:pt x="0" y="152"/>
                    <a:pt x="17" y="177"/>
                    <a:pt x="42" y="187"/>
                  </a:cubicBezTo>
                  <a:cubicBezTo>
                    <a:pt x="56" y="193"/>
                    <a:pt x="71" y="193"/>
                    <a:pt x="85" y="188"/>
                  </a:cubicBezTo>
                  <a:cubicBezTo>
                    <a:pt x="98" y="184"/>
                    <a:pt x="108" y="176"/>
                    <a:pt x="117" y="166"/>
                  </a:cubicBezTo>
                  <a:cubicBezTo>
                    <a:pt x="145" y="136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7" name="Picture 2" descr="D:\My Work\Template\Icons\Social Media\LinkedIN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8415" y="3979258"/>
            <a:ext cx="333195" cy="333195"/>
          </a:xfrm>
          <a:prstGeom prst="rect">
            <a:avLst/>
          </a:prstGeom>
          <a:noFill/>
        </p:spPr>
      </p:pic>
      <p:pic>
        <p:nvPicPr>
          <p:cNvPr id="18" name="Picture 4" descr="D:\My Work\Template\Icons\Social Media\SlideShare.pn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1792" y="3979258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5" descr="D:\My Work\Template\Icons\Social Media\Twitter.png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65169" y="3979258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6" descr="D:\My Work\Template\Icons\Social Media\YouTube.png">
            <a:hlinkClick r:id="rId8"/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48545" y="3979258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7" descr="D:\My Work\Template\Icons\Social Media\Facebook.png">
            <a:hlinkClick r:id="rId10"/>
          </p:cNvPr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5038" y="3979258"/>
            <a:ext cx="333195" cy="33319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 userDrawn="1"/>
        </p:nvSpPr>
        <p:spPr>
          <a:xfrm>
            <a:off x="415038" y="5640913"/>
            <a:ext cx="4198620" cy="56938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prstClr val="white"/>
                </a:solidFill>
                <a:cs typeface="Arial"/>
              </a:rPr>
              <a:t>This message contains information that may be privileged or confidential and is the property of the Capgemini Group.</a:t>
            </a:r>
            <a:br>
              <a:rPr lang="en-US" sz="800" dirty="0">
                <a:solidFill>
                  <a:prstClr val="white"/>
                </a:solidFill>
                <a:cs typeface="Arial"/>
              </a:rPr>
            </a:br>
            <a:r>
              <a:rPr lang="en-US" sz="800" dirty="0">
                <a:solidFill>
                  <a:prstClr val="white"/>
                </a:solidFill>
                <a:latin typeface="Arial"/>
                <a:cs typeface="Arial"/>
              </a:rPr>
              <a:t>Copyright © 2017 Capgemini. All rights reserved.</a:t>
            </a:r>
          </a:p>
          <a:p>
            <a:pPr defTabSz="957756">
              <a:spcAft>
                <a:spcPts val="60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Arial"/>
                <a:cs typeface="Arial"/>
              </a:rPr>
              <a:t>Rightshore</a:t>
            </a:r>
            <a:r>
              <a:rPr lang="en-US" sz="800" baseline="30000" dirty="0">
                <a:solidFill>
                  <a:prstClr val="white"/>
                </a:solidFill>
                <a:latin typeface="Arial"/>
                <a:cs typeface="Arial"/>
              </a:rPr>
              <a:t>®</a:t>
            </a:r>
            <a:r>
              <a:rPr lang="en-US" sz="800" dirty="0">
                <a:solidFill>
                  <a:prstClr val="white"/>
                </a:solidFill>
                <a:latin typeface="Arial"/>
                <a:cs typeface="Arial"/>
              </a:rPr>
              <a:t> is a trademark belonging to Capgemini.</a:t>
            </a:r>
          </a:p>
        </p:txBody>
      </p:sp>
      <p:sp>
        <p:nvSpPr>
          <p:cNvPr id="25" name="Rectangle 24">
            <a:hlinkClick r:id="rId12"/>
          </p:cNvPr>
          <p:cNvSpPr/>
          <p:nvPr userDrawn="1"/>
        </p:nvSpPr>
        <p:spPr>
          <a:xfrm>
            <a:off x="7489902" y="3812094"/>
            <a:ext cx="2336088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6" name="Rectangle 25">
            <a:hlinkClick r:id="rId13"/>
          </p:cNvPr>
          <p:cNvSpPr/>
          <p:nvPr userDrawn="1"/>
        </p:nvSpPr>
        <p:spPr>
          <a:xfrm>
            <a:off x="10730865" y="3812094"/>
            <a:ext cx="704850" cy="124676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7" name="Rectangle 26">
            <a:hlinkClick r:id="rId14"/>
          </p:cNvPr>
          <p:cNvSpPr/>
          <p:nvPr userDrawn="1"/>
        </p:nvSpPr>
        <p:spPr>
          <a:xfrm>
            <a:off x="6532245" y="4445639"/>
            <a:ext cx="1851660" cy="183449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3" y="4447559"/>
            <a:ext cx="4584062" cy="3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506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Filled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59640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prstClr val="white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34050776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969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3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5229046" y="1790163"/>
            <a:ext cx="6962954" cy="5067837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310" y="358931"/>
            <a:ext cx="8392262" cy="71001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lnSpc>
                <a:spcPts val="3000"/>
              </a:lnSpc>
              <a:defRPr sz="5400" b="1">
                <a:solidFill>
                  <a:srgbClr val="0075B3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4974" y="1541217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</a:defRPr>
            </a:lvl2pPr>
            <a:lvl3pPr>
              <a:lnSpc>
                <a:spcPct val="100000"/>
              </a:lnSpc>
              <a:defRPr sz="2400">
                <a:latin typeface="Calibri" panose="020F0502020204030204" pitchFamily="34" charset="0"/>
              </a:defRPr>
            </a:lvl3pPr>
            <a:lvl4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4pPr>
            <a:lvl5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M1 Assessment | Network Service | Aastha Verma</a:t>
            </a:r>
          </a:p>
        </p:txBody>
      </p:sp>
    </p:spTree>
    <p:extLst>
      <p:ext uri="{BB962C8B-B14F-4D97-AF65-F5344CB8AC3E}">
        <p14:creationId xmlns:p14="http://schemas.microsoft.com/office/powerpoint/2010/main" val="463628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486400" y="1355204"/>
            <a:ext cx="6705600" cy="601980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310" y="358931"/>
            <a:ext cx="8392262" cy="71001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lnSpc>
                <a:spcPts val="3000"/>
              </a:lnSpc>
              <a:defRPr sz="5400" b="1">
                <a:solidFill>
                  <a:srgbClr val="0075B3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4974" y="1541217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</a:defRPr>
            </a:lvl2pPr>
            <a:lvl3pPr>
              <a:lnSpc>
                <a:spcPct val="100000"/>
              </a:lnSpc>
              <a:defRPr sz="2400">
                <a:latin typeface="Calibri" panose="020F0502020204030204" pitchFamily="34" charset="0"/>
              </a:defRPr>
            </a:lvl3pPr>
            <a:lvl4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4pPr>
            <a:lvl5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M1 Assessment | Network Service | Aastha Verma</a:t>
            </a:r>
          </a:p>
        </p:txBody>
      </p:sp>
    </p:spTree>
    <p:extLst>
      <p:ext uri="{BB962C8B-B14F-4D97-AF65-F5344CB8AC3E}">
        <p14:creationId xmlns:p14="http://schemas.microsoft.com/office/powerpoint/2010/main" val="1430609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4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7804" y="3657600"/>
            <a:ext cx="6353596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4400" b="1">
                <a:solidFill>
                  <a:srgbClr val="12ABDB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647211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rgbClr val="FF30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7804" y="3657600"/>
            <a:ext cx="6353596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4400" b="1">
                <a:solidFill>
                  <a:srgbClr val="FF304C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615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srgbClr val="0075B3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0075B3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974" y="354885"/>
            <a:ext cx="8392262" cy="71001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lnSpc>
                <a:spcPts val="3000"/>
              </a:lnSpc>
              <a:defRPr sz="5400" b="1">
                <a:solidFill>
                  <a:srgbClr val="0075B3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14974" y="1541217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</a:defRPr>
            </a:lvl2pPr>
            <a:lvl3pPr>
              <a:lnSpc>
                <a:spcPct val="100000"/>
              </a:lnSpc>
              <a:defRPr sz="2400">
                <a:latin typeface="Calibri" panose="020F0502020204030204" pitchFamily="34" charset="0"/>
              </a:defRPr>
            </a:lvl3pPr>
            <a:lvl4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4pPr>
            <a:lvl5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491419" y="125073"/>
            <a:ext cx="424356" cy="459624"/>
          </a:xfrm>
          <a:prstGeom prst="rect">
            <a:avLst/>
          </a:prstGeom>
        </p:spPr>
      </p:pic>
      <p:sp>
        <p:nvSpPr>
          <p:cNvPr id="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M1 Assessment | Network Service | Aastha Verma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9579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18657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0099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srgbClr val="0075B3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0075B3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974" y="354885"/>
            <a:ext cx="8392262" cy="71001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lnSpc>
                <a:spcPts val="3000"/>
              </a:lnSpc>
              <a:defRPr sz="5400" b="1">
                <a:solidFill>
                  <a:srgbClr val="0075B3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14974" y="1541217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</a:defRPr>
            </a:lvl2pPr>
            <a:lvl3pPr>
              <a:lnSpc>
                <a:spcPct val="100000"/>
              </a:lnSpc>
              <a:defRPr sz="2400">
                <a:latin typeface="Calibri" panose="020F0502020204030204" pitchFamily="34" charset="0"/>
              </a:defRPr>
            </a:lvl3pPr>
            <a:lvl4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4pPr>
            <a:lvl5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491419" y="125073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16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71800" y="671945"/>
            <a:ext cx="9220200" cy="27432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1">
                <a:solidFill>
                  <a:srgbClr val="0070C0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>
              <a:solidFill>
                <a:srgbClr val="000000"/>
              </a:solidFill>
            </a:endParaRPr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11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6134101" cy="6858000"/>
          </a:xfrm>
          <a:prstGeom prst="rect">
            <a:avLst/>
          </a:prstGeom>
          <a:solidFill>
            <a:srgbClr val="FF304C"/>
          </a:solidFill>
          <a:ln>
            <a:solidFill>
              <a:srgbClr val="FF3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rgbClr val="EDEDED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134101" y="0"/>
            <a:ext cx="6057900" cy="6858000"/>
          </a:xfrm>
          <a:prstGeom prst="rect">
            <a:avLst/>
          </a:prstGeom>
          <a:solidFill>
            <a:srgbClr val="12ABDB"/>
          </a:solidFill>
          <a:ln>
            <a:solidFill>
              <a:srgbClr val="12A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rgbClr val="EDEDED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539504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solidFill>
                  <a:srgbClr val="0075B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520583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36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422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200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213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5229046" y="1790163"/>
            <a:ext cx="6962954" cy="5067837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310" y="358931"/>
            <a:ext cx="8392262" cy="71001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lnSpc>
                <a:spcPts val="3000"/>
              </a:lnSpc>
              <a:defRPr sz="5400" b="1">
                <a:solidFill>
                  <a:srgbClr val="0075B3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4974" y="1541217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</a:defRPr>
            </a:lvl2pPr>
            <a:lvl3pPr>
              <a:lnSpc>
                <a:spcPct val="100000"/>
              </a:lnSpc>
              <a:defRPr sz="2400">
                <a:latin typeface="Calibri" panose="020F0502020204030204" pitchFamily="34" charset="0"/>
              </a:defRPr>
            </a:lvl3pPr>
            <a:lvl4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4pPr>
            <a:lvl5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M1 Assessment | Network Service | Aastha Verma</a:t>
            </a:r>
          </a:p>
        </p:txBody>
      </p:sp>
    </p:spTree>
    <p:extLst>
      <p:ext uri="{BB962C8B-B14F-4D97-AF65-F5344CB8AC3E}">
        <p14:creationId xmlns:p14="http://schemas.microsoft.com/office/powerpoint/2010/main" val="2970608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486400" y="1355204"/>
            <a:ext cx="6705600" cy="601980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310" y="358931"/>
            <a:ext cx="8392262" cy="71001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lnSpc>
                <a:spcPts val="3000"/>
              </a:lnSpc>
              <a:defRPr sz="5400" b="1">
                <a:solidFill>
                  <a:srgbClr val="0075B3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4974" y="1541217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</a:defRPr>
            </a:lvl2pPr>
            <a:lvl3pPr>
              <a:lnSpc>
                <a:spcPct val="100000"/>
              </a:lnSpc>
              <a:defRPr sz="2400">
                <a:latin typeface="Calibri" panose="020F0502020204030204" pitchFamily="34" charset="0"/>
              </a:defRPr>
            </a:lvl3pPr>
            <a:lvl4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4pPr>
            <a:lvl5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M1 Assessment | Network Service | Aastha Verma</a:t>
            </a:r>
          </a:p>
        </p:txBody>
      </p:sp>
    </p:spTree>
    <p:extLst>
      <p:ext uri="{BB962C8B-B14F-4D97-AF65-F5344CB8AC3E}">
        <p14:creationId xmlns:p14="http://schemas.microsoft.com/office/powerpoint/2010/main" val="11181170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7804" y="3657600"/>
            <a:ext cx="6353596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4400" b="1">
                <a:solidFill>
                  <a:srgbClr val="12ABDB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53754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rgbClr val="FF30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7804" y="3657600"/>
            <a:ext cx="6353596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4400" b="1">
                <a:solidFill>
                  <a:srgbClr val="FF304C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731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0075B3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0075B3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974" y="354885"/>
            <a:ext cx="8392262" cy="71001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lnSpc>
                <a:spcPts val="3000"/>
              </a:lnSpc>
              <a:defRPr sz="5400" b="1">
                <a:solidFill>
                  <a:srgbClr val="0075B3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14974" y="1541217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</a:defRPr>
            </a:lvl2pPr>
            <a:lvl3pPr>
              <a:lnSpc>
                <a:spcPct val="100000"/>
              </a:lnSpc>
              <a:defRPr sz="2400">
                <a:latin typeface="Calibri" panose="020F0502020204030204" pitchFamily="34" charset="0"/>
              </a:defRPr>
            </a:lvl3pPr>
            <a:lvl4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4pPr>
            <a:lvl5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491419" y="125073"/>
            <a:ext cx="424356" cy="459624"/>
          </a:xfrm>
          <a:prstGeom prst="rect">
            <a:avLst/>
          </a:prstGeom>
        </p:spPr>
      </p:pic>
      <p:sp>
        <p:nvSpPr>
          <p:cNvPr id="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M1 Assessment | Network Service | Aastha Verma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217106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55">
          <p15:clr>
            <a:srgbClr val="FBAE40"/>
          </p15:clr>
        </p15:guide>
        <p15:guide id="4294967295" pos="257">
          <p15:clr>
            <a:srgbClr val="FBAE40"/>
          </p15:clr>
        </p15:guide>
        <p15:guide id="4294967295" pos="687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35931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2177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0075B3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0075B3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974" y="354885"/>
            <a:ext cx="8392262" cy="71001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>
              <a:lnSpc>
                <a:spcPts val="3000"/>
              </a:lnSpc>
              <a:defRPr sz="5400" b="1">
                <a:solidFill>
                  <a:srgbClr val="0075B3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14974" y="1541217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latin typeface="Calibri" panose="020F0502020204030204" pitchFamily="34" charset="0"/>
              </a:defRPr>
            </a:lvl2pPr>
            <a:lvl3pPr>
              <a:lnSpc>
                <a:spcPct val="100000"/>
              </a:lnSpc>
              <a:defRPr sz="2400">
                <a:latin typeface="Calibri" panose="020F0502020204030204" pitchFamily="34" charset="0"/>
              </a:defRPr>
            </a:lvl3pPr>
            <a:lvl4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4pPr>
            <a:lvl5pPr>
              <a:lnSpc>
                <a:spcPct val="100000"/>
              </a:lnSpc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491419" y="125073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24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55">
          <p15:clr>
            <a:srgbClr val="FBAE40"/>
          </p15:clr>
        </p15:guide>
        <p15:guide id="4294967295" pos="257">
          <p15:clr>
            <a:srgbClr val="FBAE40"/>
          </p15:clr>
        </p15:guide>
        <p15:guide id="4294967295" pos="687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71800" y="671945"/>
            <a:ext cx="9220200" cy="27432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1">
                <a:solidFill>
                  <a:srgbClr val="0070C0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>
              <a:solidFill>
                <a:srgbClr val="000000"/>
              </a:solidFill>
            </a:endParaRPr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13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917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with Filled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59640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prstClr val="white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7962618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55">
          <p15:clr>
            <a:srgbClr val="FBAE40"/>
          </p15:clr>
        </p15:guide>
        <p15:guide id="4294967295" pos="257">
          <p15:clr>
            <a:srgbClr val="FBAE40"/>
          </p15:clr>
        </p15:guide>
        <p15:guide id="4294967295" pos="687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prstClr val="white"/>
              </a:solidFill>
            </a:endParaRPr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36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endParaRPr lang="en-US" sz="800" kern="0" dirty="0">
              <a:solidFill>
                <a:srgbClr val="00458D"/>
              </a:solidFill>
              <a:cs typeface="Arial" panose="020B0604020202020204" pitchFamily="34" charset="0"/>
            </a:endParaRP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7666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800" b="1" dirty="0">
                <a:solidFill>
                  <a:srgbClr val="0070C0"/>
                </a:solidFill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endParaRPr lang="en-US" sz="800" kern="0" dirty="0">
              <a:solidFill>
                <a:srgbClr val="00458D"/>
              </a:solidFill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5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6134101" cy="6858000"/>
          </a:xfrm>
          <a:prstGeom prst="rect">
            <a:avLst/>
          </a:prstGeom>
          <a:solidFill>
            <a:srgbClr val="FF304C"/>
          </a:solidFill>
          <a:ln>
            <a:solidFill>
              <a:srgbClr val="FF3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rgbClr val="EDEDED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134101" y="0"/>
            <a:ext cx="6057900" cy="6858000"/>
          </a:xfrm>
          <a:prstGeom prst="rect">
            <a:avLst/>
          </a:prstGeom>
          <a:solidFill>
            <a:srgbClr val="12ABDB"/>
          </a:solidFill>
          <a:ln>
            <a:solidFill>
              <a:srgbClr val="12A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rgbClr val="EDEDED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539504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5400" b="1" dirty="0">
                <a:solidFill>
                  <a:srgbClr val="0075B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98963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</a:endParaRPr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36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9274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5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24937-C6AE-417C-AB30-088728A35DC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6EE2A-7CDF-4E98-AA78-0DF12F1D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5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print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Capgemini Blue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112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Vibrant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Blue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18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171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Deep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Purple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43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Tech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Red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255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48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Zest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Green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149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230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Capgemini Blue</a:t>
            </a:r>
            <a:r>
              <a:rPr lang="en-US" sz="600" dirty="0">
                <a:solidFill>
                  <a:prstClr val="white"/>
                </a:solidFill>
              </a:rPr>
              <a:t> (-50%)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128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184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Vibrant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Blue</a:t>
            </a:r>
            <a:r>
              <a:rPr lang="en-US" sz="600" dirty="0">
                <a:solidFill>
                  <a:prstClr val="white"/>
                </a:solidFill>
              </a:rPr>
              <a:t> (-50%)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136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213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Bright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Purple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109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100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Orange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255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99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Bright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Green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200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255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Purple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126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57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Green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0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195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Dark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Green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99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Aqua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153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Bright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Aqua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209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Peach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255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126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Light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Claret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203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41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Claret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134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8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rgbClr val="0070AD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rgbClr val="0070AD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rgbClr val="0070AD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>
                <a:solidFill>
                  <a:prstClr val="white"/>
                </a:solidFill>
              </a:rPr>
              <a:t>Dark</a:t>
            </a:r>
            <a:br>
              <a:rPr lang="en-US" sz="600" b="1" dirty="0">
                <a:solidFill>
                  <a:prstClr val="white"/>
                </a:solidFill>
              </a:rPr>
            </a:br>
            <a:r>
              <a:rPr lang="en-US" sz="600" b="1" dirty="0">
                <a:solidFill>
                  <a:prstClr val="white"/>
                </a:solidFill>
              </a:rPr>
              <a:t>Purple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R 71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G 1</a:t>
            </a:r>
          </a:p>
          <a:p>
            <a:pPr marL="171450"/>
            <a:r>
              <a:rPr lang="en-US" sz="600" dirty="0">
                <a:solidFill>
                  <a:prstClr val="white"/>
                </a:solidFill>
              </a:rPr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268904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2" pos="7423">
          <p15:clr>
            <a:srgbClr val="F26B43"/>
          </p15:clr>
        </p15:guide>
        <p15:guide id="3" pos="257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3840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6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10" r:id="rId12"/>
    <p:sldLayoutId id="214748371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2" pos="7423">
          <p15:clr>
            <a:srgbClr val="F26B43"/>
          </p15:clr>
        </p15:guide>
        <p15:guide id="3" pos="257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3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55">
          <p15:clr>
            <a:srgbClr val="F26B43"/>
          </p15:clr>
        </p15:guide>
        <p15:guide id="4294967295" pos="7423">
          <p15:clr>
            <a:srgbClr val="F26B43"/>
          </p15:clr>
        </p15:guide>
        <p15:guide id="4294967295" pos="257">
          <p15:clr>
            <a:srgbClr val="F26B43"/>
          </p15:clr>
        </p15:guide>
        <p15:guide id="4294967295" orient="horz" pos="4065">
          <p15:clr>
            <a:srgbClr val="F26B43"/>
          </p15:clr>
        </p15:guide>
        <p15:guide id="4294967295" orient="horz" pos="799">
          <p15:clr>
            <a:srgbClr val="F26B43"/>
          </p15:clr>
        </p15:guide>
        <p15:guide id="4294967295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32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Directory services?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339" y="1268413"/>
            <a:ext cx="9104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Directory services are software systems that store, organize and provide access to the directory information in order to unify network resource.</a:t>
            </a:r>
          </a:p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88" y="3947895"/>
            <a:ext cx="5868800" cy="201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6788" y="3947895"/>
            <a:ext cx="4690785" cy="20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4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12" y="404813"/>
            <a:ext cx="11021179" cy="863600"/>
          </a:xfrm>
        </p:spPr>
        <p:txBody>
          <a:bodyPr/>
          <a:lstStyle/>
          <a:p>
            <a:r>
              <a:rPr lang="en-US" dirty="0"/>
              <a:t>X.500 Directory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0307" y="1398494"/>
            <a:ext cx="78799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X.500 Directory Service is a standard way to develop an electronic directory of people in an organization so that it can be part of a global directory available to anyone in the world with Internet access.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4305" y="3344457"/>
            <a:ext cx="6669742" cy="32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3202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LDAP?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988" y="1861723"/>
            <a:ext cx="2238375" cy="204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8107" y="993252"/>
            <a:ext cx="742979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Lightweight Directory Access Protocol(LDAP) is a server or client/server protocol used to access and manage directory information.</a:t>
            </a:r>
          </a:p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order to commence LDAP session, a client needs to connect to the LDAP server, which is set by default to TCP port 389 or UDP port 389</a:t>
            </a:r>
          </a:p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3003" y="4303076"/>
            <a:ext cx="4208467" cy="23464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0139" y="4018916"/>
            <a:ext cx="5225906" cy="26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4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LDAP Information Storage:</a:t>
            </a:r>
          </a:p>
        </p:txBody>
      </p:sp>
      <p:pic>
        <p:nvPicPr>
          <p:cNvPr id="3" name="Picture 4" descr="inform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8183563" cy="372586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84095" y="1344706"/>
            <a:ext cx="7274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 hold the data for an entry. </a:t>
            </a:r>
          </a:p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attribute has an attribute type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49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/>
          <p:cNvSpPr/>
          <p:nvPr/>
        </p:nvSpPr>
        <p:spPr>
          <a:xfrm>
            <a:off x="140679" y="590843"/>
            <a:ext cx="2841672" cy="2124221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Isosceles Triangle 15"/>
          <p:cNvSpPr/>
          <p:nvPr/>
        </p:nvSpPr>
        <p:spPr>
          <a:xfrm rot="10800000">
            <a:off x="168812" y="3938954"/>
            <a:ext cx="2813537" cy="22789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2283" y="2625412"/>
            <a:ext cx="295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0505" y="3505386"/>
            <a:ext cx="263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60652" y="590843"/>
            <a:ext cx="6527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Simplifies X.500 functional modes.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use of multiple directories.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Relieves burden of client.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source with flexible architecture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36497" y="4028606"/>
            <a:ext cx="7491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Updates and patches aren’t released on a regular basis.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 additional protection such as SSL connection to LDAP server.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92700" y="3034621"/>
            <a:ext cx="611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79449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-2157413" y="249238"/>
            <a:ext cx="14349413" cy="32543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DOMAIN NAME </a:t>
            </a:r>
          </a:p>
        </p:txBody>
      </p:sp>
      <p:pic>
        <p:nvPicPr>
          <p:cNvPr id="4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4185" y="3503613"/>
            <a:ext cx="2100263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-115608" y="249238"/>
            <a:ext cx="4672013" cy="3929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132" y="1211014"/>
            <a:ext cx="391477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>
                <a:solidFill>
                  <a:srgbClr val="2B0A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NAME </a:t>
            </a:r>
          </a:p>
          <a:p>
            <a:r>
              <a:rPr lang="en-US" sz="6600" b="1" i="1" dirty="0">
                <a:solidFill>
                  <a:srgbClr val="2B0A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endParaRPr lang="en-US" sz="6600" i="1" dirty="0">
              <a:solidFill>
                <a:srgbClr val="2B0A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600" b="1" i="1" dirty="0">
              <a:solidFill>
                <a:srgbClr val="2B0A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6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9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706" y="883114"/>
            <a:ext cx="2663676" cy="158402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4939" y="226300"/>
            <a:ext cx="1817799" cy="1762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50355" y="168269"/>
            <a:ext cx="1885124" cy="2057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9826" y="3370685"/>
            <a:ext cx="2975113" cy="2767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7109" y="2774170"/>
            <a:ext cx="5702991" cy="36957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718852" y="1196825"/>
            <a:ext cx="1470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</p:cNvCxnSpPr>
          <p:nvPr/>
        </p:nvCxnSpPr>
        <p:spPr>
          <a:xfrm flipV="1">
            <a:off x="4714938" y="4754542"/>
            <a:ext cx="283464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4733364" y="4612342"/>
            <a:ext cx="2864224" cy="28238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flipV="1">
            <a:off x="6656293" y="1062319"/>
            <a:ext cx="1532965" cy="242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57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32716" y="1588726"/>
            <a:ext cx="156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 Rounded MT Bold" pitchFamily="34" charset="0"/>
              </a:rPr>
              <a:t>Capgemini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6200000" flipH="1">
            <a:off x="8303561" y="2010337"/>
            <a:ext cx="618561" cy="52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H="1">
            <a:off x="7912339" y="2251127"/>
            <a:ext cx="555592" cy="2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7537079" y="2091019"/>
            <a:ext cx="537878" cy="36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54957" y="2531165"/>
            <a:ext cx="7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ATP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93426" y="251771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DTP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0330" y="2531165"/>
            <a:ext cx="6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STP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8821268" y="2985248"/>
            <a:ext cx="551332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8577279" y="3050926"/>
            <a:ext cx="551713" cy="9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9076765" y="2796988"/>
            <a:ext cx="537882" cy="48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8359978" y="2905150"/>
            <a:ext cx="542560" cy="32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99491" y="3294919"/>
            <a:ext cx="49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77371" y="3284785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2927" y="3325127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98689" y="3220278"/>
            <a:ext cx="51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F8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7953448" y="3641035"/>
            <a:ext cx="318053" cy="31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323729" y="3654482"/>
            <a:ext cx="0" cy="371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415716" y="3641035"/>
            <a:ext cx="304800" cy="31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34422" y="3889513"/>
            <a:ext cx="4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23776" y="3929855"/>
            <a:ext cx="56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99296" y="388951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T3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845871" y="4218673"/>
            <a:ext cx="0" cy="34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68403" y="4548224"/>
            <a:ext cx="102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LAB PC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988" y="1575279"/>
            <a:ext cx="61541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naming system is the Hierarchical naming system for domain services, or any resource connected with internet or private network.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used on the internet for converting domain names to their corresponding IP address.</a:t>
            </a:r>
          </a:p>
        </p:txBody>
      </p:sp>
    </p:spTree>
    <p:extLst>
      <p:ext uri="{BB962C8B-B14F-4D97-AF65-F5344CB8AC3E}">
        <p14:creationId xmlns:p14="http://schemas.microsoft.com/office/powerpoint/2010/main" val="368285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HIERARCHY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5900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4338" name="Picture 2" descr="Image result for dns hierarchy pic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5319"/>
            <a:ext cx="7172325" cy="465268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98694" y="1869141"/>
            <a:ext cx="7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ROOT</a:t>
            </a:r>
          </a:p>
        </p:txBody>
      </p:sp>
      <p:sp>
        <p:nvSpPr>
          <p:cNvPr id="15" name="Oval 14"/>
          <p:cNvSpPr/>
          <p:nvPr/>
        </p:nvSpPr>
        <p:spPr>
          <a:xfrm>
            <a:off x="6618384" y="404813"/>
            <a:ext cx="2149098" cy="213438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269940" y="655093"/>
            <a:ext cx="2211541" cy="22124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326828" y="2273403"/>
            <a:ext cx="2200411" cy="223035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6635" y="1062318"/>
            <a:ext cx="177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Organizational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19917" y="3321424"/>
            <a:ext cx="208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Geographical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955741" y="1331259"/>
            <a:ext cx="141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Reverse</a:t>
            </a:r>
          </a:p>
        </p:txBody>
      </p:sp>
    </p:spTree>
    <p:extLst>
      <p:ext uri="{BB962C8B-B14F-4D97-AF65-F5344CB8AC3E}">
        <p14:creationId xmlns:p14="http://schemas.microsoft.com/office/powerpoint/2010/main" val="107188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DNS works?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0991" y="1268413"/>
            <a:ext cx="8521148" cy="530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9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Client side Caching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4293" y="1492624"/>
            <a:ext cx="7148486" cy="2891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93376" y="4733365"/>
            <a:ext cx="22148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Tools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Whois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nslookup                          </a:t>
            </a:r>
          </a:p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76592" y="4733365"/>
            <a:ext cx="2493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Features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Scalability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Consistency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Reliability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1755" y="4735704"/>
            <a:ext cx="27716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Records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record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CNAME record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SOA record</a:t>
            </a:r>
          </a:p>
        </p:txBody>
      </p:sp>
    </p:spTree>
    <p:extLst>
      <p:ext uri="{BB962C8B-B14F-4D97-AF65-F5344CB8AC3E}">
        <p14:creationId xmlns:p14="http://schemas.microsoft.com/office/powerpoint/2010/main" val="166944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48404" y="3471863"/>
            <a:ext cx="3667271" cy="3014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5925" y="2185988"/>
            <a:ext cx="2971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0000"/>
                </a:solidFill>
              </a:rPr>
              <a:t>DIRECTORY SERVICES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3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directory?</a:t>
            </a:r>
          </a:p>
        </p:txBody>
      </p:sp>
      <p:sp>
        <p:nvSpPr>
          <p:cNvPr id="3" name="AutoShape 1" descr="Introduction&#10;&#10;A directory is a collection of information about&#10;objects arranged in some order that gives details&#10;about eac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AutoShape 2" descr="What’s a Directory Solution?&#10;&#10;A directory is a specialized database, also called a data&#10;repository, that stores typed and 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AutoShape 3" descr="Directory Features&#10;&#10;A directory service is highly optimized for reads&#10;A directory service implements a distributed model f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AutoShape 4" descr="Directory clients and servers&#10;&#10;Directories are usually accessed using the&#10;client/server model of communication.&#10;An applica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AutoShape 5" descr="Differences Between Directories and&#10;Databases&#10;A directory is often described as a database, but it is a&#10;specialized databa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AutoShape 6" descr="What is LDAP?&#10;&#10;LDAP is an open industry standard that defines a standard method for&#10;accessing and updating information in 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AutoShape 9" descr="Interaction between an LDAP&#10;client and an LDAP server&#10;Establish a session&#10;The client establishes a session with an LDAP se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AutoShape 10" descr="Interaction between an LDAP&#10;client and an LDAP server&#10; Perform Operations&#10;&#10;The client performs operations on directory da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AutoShape 11" descr="Ldap Components&#10;&#10;A directory entry usually describes an object such as a&#10;person, a printer, a server, and so on.&#10;Each entr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AutoShape 12" descr="What’s LDIF?&#10;&#10;Is a standard text file format for storing LDAP&#10;configuration information and directory contents.&#10;LDIF file 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AutoShape 13" descr="Why LDIF ?&#10;&#10;System administrators prefer to use plain-text files for&#10;server configuration information, as opposed to some&#10;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AutoShape 14" descr="Types&#10;&#10;An directory server could be installed in the next&#10;ways:&#10;Directory Server&#10;Proxy Server&#10;Replication Gateway&#10;&#10;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AutoShape 15" descr="LDAP addresses the problems&#10;&#10;Work in process&#10;&#10;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AutoShape 16" descr="How LDAP works&#10;&#10;In process&#10;&#10;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AutoShape 17" descr="What look for an LDAP Solution&#10;&#10;Ease of Deploy&#10;Portability&#10;Open Standards&#10;built using open standards and specifications as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AutoShape 18" descr="Choosing an LDAP Solution&#10;&#10;Work in progress&#10;&#10;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AutoShape 19" descr="Keys to Successfully Implementing&#10;LDAP&#10;Distinguish clearly between requirements.&#10;Involve everyone, from the chief executiv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AutoShape 20" descr="Road Map&#10;&#10;Work in process&#10;&#10;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AutoShape 21" descr="LDAP Solutions Around World&#10;&#10;Some of the key vendors providing SSO Solutions are&#10;Oracle&#10;CA&#10;Symplified&#10;Forgerock&#10;IBM&#10;Courio..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AutoShape 22" descr="Allidm.com&#10;Discovering Identity and Access Management Solutions&#10;&#10;Allidm Academy&#10;http://academy.allidm.com&#10;&#10;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AutoShape 23" descr="Directory Introduction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AutoShape 8" descr="Interaction between an LDAP client&#10;and an LDAP server&#10;general interaction between an LDAP client and an&#10;LDAP server takes ..."/>
          <p:cNvSpPr>
            <a:spLocks noChangeAspect="1" noChangeArrowheads="1"/>
          </p:cNvSpPr>
          <p:nvPr/>
        </p:nvSpPr>
        <p:spPr bwMode="auto">
          <a:xfrm>
            <a:off x="34925" y="7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AutoShape 25" descr="Introduction&#10;&#10;A directory is a collection of information about&#10;objects arranged in some order that gives details&#10;about eac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AutoShape 26" descr="What’s a Directory Solution?&#10;&#10;A directory is a specialized database, also called a data&#10;repository, that stores typed and 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AutoShape 27" descr="Directory Features&#10;&#10;A directory service is highly optimized for reads&#10;A directory service implements a distributed model f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AutoShape 28" descr="Directory clients and servers&#10;&#10;Directories are usually accessed using the&#10;client/server model of communication.&#10;An applica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AutoShape 29" descr="Differences Between Directories and&#10;Databases&#10;A directory is often described as a database, but it is a&#10;specialized databa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AutoShape 30" descr="What is LDAP?&#10;&#10;LDAP is an open industry standard that defines a standard method for&#10;accessing and updating information in 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AutoShape 33" descr="Interaction between an LDAP&#10;client and an LDAP server&#10;Establish a session&#10;The client establishes a session with an LDAP se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AutoShape 34" descr="Interaction between an LDAP&#10;client and an LDAP server&#10; Perform Operations&#10;&#10;The client performs operations on directory da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4" name="AutoShape 35" descr="Ldap Components&#10;&#10;A directory entry usually describes an object such as a&#10;person, a printer, a server, and so on.&#10;Each entr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AutoShape 36" descr="What’s LDIF?&#10;&#10;Is a standard text file format for storing LDAP&#10;configuration information and directory contents.&#10;LDIF file 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AutoShape 37" descr="Why LDIF ?&#10;&#10;System administrators prefer to use plain-text files for&#10;server configuration information, as opposed to some&#10;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AutoShape 38" descr="Types&#10;&#10;An directory server could be installed in the next&#10;ways:&#10;Directory Server&#10;Proxy Server&#10;Replication Gateway&#10;&#10; 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" name="AutoShape 39" descr="LDAP addresses the problems&#10;&#10;Work in process&#10;&#10; 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AutoShape 40" descr="How LDAP works&#10;&#10;In process&#10;&#10; 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AutoShape 41" descr="What look for an LDAP Solution&#10;&#10;Ease of Deploy&#10;Portability&#10;Open Standards&#10;built using open standards and specifications as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AutoShape 42" descr="Choosing an LDAP Solution&#10;&#10;Work in progress&#10;&#10; 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AutoShape 43" descr="Keys to Successfully Implementing&#10;LDAP&#10;Distinguish clearly between requirements.&#10;Involve everyone, from the chief executiv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AutoShape 44" descr="Road Map&#10;&#10;Work in process&#10;&#10; 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4" name="AutoShape 45" descr="LDAP Solutions Around World&#10;&#10;Some of the key vendors providing SSO Solutions are&#10;Oracle&#10;CA&#10;Symplified&#10;Forgerock&#10;IBM&#10;Courio..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5" name="AutoShape 46" descr="Allidm.com&#10;Discovering Identity and Access Management Solutions&#10;&#10;Allidm Academy&#10;http://academy.allidm.com&#10;&#10; 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6" name="AutoShape 47" descr="Directory Introduction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Rectangle 48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8" name="AutoShape 32" descr="Interaction between an LDAP client&#10;and an LDAP server&#10;general interaction between an LDAP client and an&#10;LDAP server takes ..."/>
          <p:cNvSpPr>
            <a:spLocks noChangeAspect="1" noChangeArrowheads="1"/>
          </p:cNvSpPr>
          <p:nvPr/>
        </p:nvSpPr>
        <p:spPr bwMode="auto">
          <a:xfrm>
            <a:off x="187325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4474" y="2540040"/>
            <a:ext cx="495748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Directory is a collection of information about objects arranged in some order that gives details about each object.</a:t>
            </a:r>
          </a:p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87486" y="927652"/>
            <a:ext cx="2295525" cy="57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7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3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4.xml><?xml version="1.0" encoding="utf-8"?>
<a:theme xmlns:a="http://schemas.openxmlformats.org/drawingml/2006/main" name="1_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Arial Rounded MT Bold</vt:lpstr>
      <vt:lpstr>Calibri</vt:lpstr>
      <vt:lpstr>Calibri Light</vt:lpstr>
      <vt:lpstr>Georgia</vt:lpstr>
      <vt:lpstr>Times New Roman</vt:lpstr>
      <vt:lpstr>Verdana</vt:lpstr>
      <vt:lpstr>Wingdings</vt:lpstr>
      <vt:lpstr>Office Theme</vt:lpstr>
      <vt:lpstr>1_Content Layouts</vt:lpstr>
      <vt:lpstr>Section slides</vt:lpstr>
      <vt:lpstr>1_Section slides</vt:lpstr>
      <vt:lpstr>PowerPoint Presentation</vt:lpstr>
      <vt:lpstr>PowerPoint Presentation</vt:lpstr>
      <vt:lpstr>WHY??</vt:lpstr>
      <vt:lpstr>What is DNS?</vt:lpstr>
      <vt:lpstr>DNS HIERARCHY</vt:lpstr>
      <vt:lpstr>How DNS works?</vt:lpstr>
      <vt:lpstr>DNS Client side Caching</vt:lpstr>
      <vt:lpstr>PowerPoint Presentation</vt:lpstr>
      <vt:lpstr>What is directory?</vt:lpstr>
      <vt:lpstr>What is Directory services?</vt:lpstr>
      <vt:lpstr>X.500 Directory</vt:lpstr>
      <vt:lpstr>What is LDAP?</vt:lpstr>
      <vt:lpstr>LDAP Information Storage: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Verma, Aastha</dc:creator>
  <cp:lastModifiedBy>Verma, Aastha</cp:lastModifiedBy>
  <cp:revision>2</cp:revision>
  <dcterms:created xsi:type="dcterms:W3CDTF">2018-08-01T08:22:48Z</dcterms:created>
  <dcterms:modified xsi:type="dcterms:W3CDTF">2018-08-01T08:24:15Z</dcterms:modified>
</cp:coreProperties>
</file>